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4" r:id="rId2"/>
    <p:sldId id="441" r:id="rId3"/>
    <p:sldId id="449" r:id="rId4"/>
    <p:sldId id="450" r:id="rId5"/>
    <p:sldId id="451" r:id="rId6"/>
    <p:sldId id="448" r:id="rId7"/>
    <p:sldId id="452" r:id="rId8"/>
    <p:sldId id="453" r:id="rId9"/>
    <p:sldId id="454" r:id="rId10"/>
    <p:sldId id="455" r:id="rId11"/>
    <p:sldId id="456" r:id="rId12"/>
    <p:sldId id="457" r:id="rId13"/>
    <p:sldId id="458" r:id="rId14"/>
    <p:sldId id="459" r:id="rId15"/>
    <p:sldId id="460" r:id="rId16"/>
    <p:sldId id="461" r:id="rId17"/>
    <p:sldId id="462" r:id="rId18"/>
    <p:sldId id="463" r:id="rId19"/>
    <p:sldId id="464" r:id="rId20"/>
    <p:sldId id="465" r:id="rId21"/>
    <p:sldId id="466" r:id="rId22"/>
    <p:sldId id="467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35FA26"/>
    <a:srgbClr val="F2CEE3"/>
    <a:srgbClr val="000000"/>
    <a:srgbClr val="008000"/>
    <a:srgbClr val="FF0066"/>
    <a:srgbClr val="FF3399"/>
    <a:srgbClr val="440C41"/>
    <a:srgbClr val="56344A"/>
    <a:srgbClr val="E6E6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867" autoAdjust="0"/>
    <p:restoredTop sz="94579" autoAdjust="0"/>
  </p:normalViewPr>
  <p:slideViewPr>
    <p:cSldViewPr>
      <p:cViewPr varScale="1">
        <p:scale>
          <a:sx n="84" d="100"/>
          <a:sy n="84" d="100"/>
        </p:scale>
        <p:origin x="-1356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14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audio" Target="../media/audio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3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3.wav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3.wav"/><Relationship Id="rId5" Type="http://schemas.openxmlformats.org/officeDocument/2006/relationships/image" Target="../media/image8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57158" y="1208783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/>
              <a:t>单元     三角形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0792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755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428728" y="2153384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三角形的内角和</a:t>
            </a:r>
          </a:p>
        </p:txBody>
      </p:sp>
      <p:sp>
        <p:nvSpPr>
          <p:cNvPr id="24" name="矩形 23"/>
          <p:cNvSpPr/>
          <p:nvPr/>
        </p:nvSpPr>
        <p:spPr>
          <a:xfrm>
            <a:off x="1085884" y="3511039"/>
            <a:ext cx="6972231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 三角形的内角和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2845" y="620688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69</a:t>
            </a:r>
            <a:r>
              <a:rPr lang="zh-CN" altLang="en-US" sz="3200" dirty="0">
                <a:latin typeface="+mn-ea"/>
                <a:ea typeface="+mn-ea"/>
              </a:rPr>
              <a:t>页“练习十六”第</a:t>
            </a:r>
            <a:r>
              <a:rPr lang="en-US" altLang="zh-CN" sz="3200" dirty="0">
                <a:latin typeface="+mn-ea"/>
                <a:ea typeface="+mn-ea"/>
              </a:rPr>
              <a:t>3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11" name="矩形 10"/>
          <p:cNvSpPr/>
          <p:nvPr/>
        </p:nvSpPr>
        <p:spPr>
          <a:xfrm flipH="1">
            <a:off x="540122" y="1283246"/>
            <a:ext cx="3960440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爸爸给小红买了一个等腰三角形的风筝。它的一个底角是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，它的顶角是多少度？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4306" y="4484269"/>
            <a:ext cx="38587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180°-70°×2= 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64706" y="4484269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40°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7083" y="5221444"/>
            <a:ext cx="5335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答：它</a:t>
            </a: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的顶角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度。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357298"/>
            <a:ext cx="4170986" cy="2975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2732" y="1197473"/>
            <a:ext cx="8174110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三角形的内角和是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12732" y="2492896"/>
            <a:ext cx="8174110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在求三角形内角和度数时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可以采用拼剪和折拼的转化方法。</a:t>
            </a:r>
            <a:endParaRPr lang="zh-CN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12732" y="4571396"/>
            <a:ext cx="8174110" cy="101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先猜想</a:t>
            </a: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zh-CN" altLang="en-US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验证。</a:t>
            </a:r>
            <a:endParaRPr lang="zh-CN" altLang="zh-CN" sz="4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71414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365326" y="1415465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求出三角形各个角的度数。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3104" y="843961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69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607" y="5273117"/>
            <a:ext cx="30700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每个角都是</a:t>
            </a:r>
            <a:r>
              <a:rPr lang="en-US" altLang="zh-CN" sz="3200" dirty="0">
                <a:latin typeface="+mn-ea"/>
                <a:ea typeface="+mn-ea"/>
              </a:rPr>
              <a:t>60°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0892" y="5273117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96°42°42</a:t>
            </a:r>
            <a:r>
              <a:rPr lang="en-US" altLang="zh-CN" sz="3200" dirty="0">
                <a:latin typeface="+mn-ea"/>
                <a:ea typeface="+mn-ea"/>
              </a:rPr>
              <a:t>°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44208" y="5268763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90°50°40</a:t>
            </a:r>
            <a:r>
              <a:rPr lang="en-US" altLang="zh-CN" sz="3200" dirty="0">
                <a:latin typeface="+mn-ea"/>
                <a:ea typeface="+mn-ea"/>
              </a:rPr>
              <a:t>°</a:t>
            </a:r>
            <a:endParaRPr lang="zh-CN" altLang="en-US" sz="3200" dirty="0">
              <a:latin typeface="+mn-ea"/>
              <a:ea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650" y="2059888"/>
            <a:ext cx="86487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1071538" y="4714884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(1)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000496" y="4714884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(2)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572396" y="4714884"/>
            <a:ext cx="857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(3)</a:t>
            </a:r>
            <a:endParaRPr lang="zh-CN" alt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799331" y="449151"/>
            <a:ext cx="75588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填一填。</a:t>
            </a:r>
          </a:p>
        </p:txBody>
      </p:sp>
      <p:sp>
        <p:nvSpPr>
          <p:cNvPr id="2" name="矩形 1"/>
          <p:cNvSpPr/>
          <p:nvPr/>
        </p:nvSpPr>
        <p:spPr>
          <a:xfrm>
            <a:off x="699283" y="1063598"/>
            <a:ext cx="8587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任意三角形的内角和都是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63370" y="1025215"/>
            <a:ext cx="1311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180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°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0191" y="1808592"/>
            <a:ext cx="8587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等边三角形的三个内角都是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36793" y="1808592"/>
            <a:ext cx="10227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60°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98160" y="2971711"/>
            <a:ext cx="12130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小于</a:t>
            </a:r>
          </a:p>
        </p:txBody>
      </p:sp>
      <p:sp>
        <p:nvSpPr>
          <p:cNvPr id="20" name="矩形 19"/>
          <p:cNvSpPr/>
          <p:nvPr/>
        </p:nvSpPr>
        <p:spPr>
          <a:xfrm>
            <a:off x="726281" y="2465375"/>
            <a:ext cx="80014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在一个钝角三角形中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两个锐角的度数之和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90°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7191" y="3620405"/>
            <a:ext cx="78676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一个等腰三角形的顶角是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80°,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则它的底角是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9283" y="4700525"/>
            <a:ext cx="78732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如果在一个三角形中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两个锐角的度数之和是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90°,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那么这个三角形一定是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三角形。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98226" y="4186157"/>
            <a:ext cx="1058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50</a:t>
            </a:r>
            <a:r>
              <a:rPr lang="en-US" altLang="zh-CN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°</a:t>
            </a:r>
            <a:endParaRPr lang="zh-CN" altLang="en-US" sz="3200" dirty="0"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28045" y="5201679"/>
            <a:ext cx="10586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直角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33" grpId="0"/>
      <p:bldP spid="26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flipH="1">
            <a:off x="559866" y="4365104"/>
            <a:ext cx="81555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一个直角三角形的一个锐角是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60°,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则另一个锐角是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40°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00034" y="683985"/>
            <a:ext cx="80527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易错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 flipH="1">
            <a:off x="549450" y="1400401"/>
            <a:ext cx="84517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任意三角形至少有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个锐角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最多有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个钝角。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                             </a:t>
            </a: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                                                                  (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560610" y="2723436"/>
            <a:ext cx="8226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钝角三角形的内角和大于锐角三角形的内角和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                   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7715272" y="1939010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√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7712104" y="370832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7715272" y="529249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✕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  <p:bldP spid="20" grpId="0" bldLvl="0" autoUpdateAnimBg="0"/>
      <p:bldP spid="24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764332" y="500042"/>
            <a:ext cx="4236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基础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选一选。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607106" y="1014613"/>
            <a:ext cx="81082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一个三角形的两个内角分别是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54°,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这个三角形是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三角形。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3394247" y="1877646"/>
            <a:ext cx="6776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29" name="矩形 28"/>
          <p:cNvSpPr/>
          <p:nvPr/>
        </p:nvSpPr>
        <p:spPr>
          <a:xfrm>
            <a:off x="1258398" y="2537076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直角</a:t>
            </a:r>
          </a:p>
        </p:txBody>
      </p:sp>
      <p:sp>
        <p:nvSpPr>
          <p:cNvPr id="30" name="矩形 29"/>
          <p:cNvSpPr/>
          <p:nvPr/>
        </p:nvSpPr>
        <p:spPr>
          <a:xfrm>
            <a:off x="3887218" y="2540233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锐角　</a:t>
            </a:r>
          </a:p>
        </p:txBody>
      </p:sp>
      <p:sp>
        <p:nvSpPr>
          <p:cNvPr id="31" name="矩形 30"/>
          <p:cNvSpPr/>
          <p:nvPr/>
        </p:nvSpPr>
        <p:spPr>
          <a:xfrm>
            <a:off x="6548543" y="2516050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钝角</a:t>
            </a:r>
          </a:p>
        </p:txBody>
      </p:sp>
      <p:sp>
        <p:nvSpPr>
          <p:cNvPr id="32" name="矩形 31"/>
          <p:cNvSpPr/>
          <p:nvPr/>
        </p:nvSpPr>
        <p:spPr>
          <a:xfrm flipH="1">
            <a:off x="620908" y="3255246"/>
            <a:ext cx="80230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一个三角形中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最大角的度数等于其余两个角的度数之和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这个三角形一定是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三角形。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7218494" y="4118279"/>
            <a:ext cx="71109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48" name="矩形 47"/>
          <p:cNvSpPr/>
          <p:nvPr/>
        </p:nvSpPr>
        <p:spPr>
          <a:xfrm>
            <a:off x="1272200" y="5412836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直角</a:t>
            </a:r>
          </a:p>
        </p:txBody>
      </p:sp>
      <p:sp>
        <p:nvSpPr>
          <p:cNvPr id="49" name="矩形 48"/>
          <p:cNvSpPr/>
          <p:nvPr/>
        </p:nvSpPr>
        <p:spPr>
          <a:xfrm>
            <a:off x="3901020" y="5415993"/>
            <a:ext cx="1834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锐角　</a:t>
            </a:r>
          </a:p>
        </p:txBody>
      </p:sp>
      <p:sp>
        <p:nvSpPr>
          <p:cNvPr id="50" name="矩形 49"/>
          <p:cNvSpPr/>
          <p:nvPr/>
        </p:nvSpPr>
        <p:spPr>
          <a:xfrm>
            <a:off x="6562345" y="5391810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钝角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utoUpdateAnimBg="0"/>
      <p:bldP spid="3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9" name="矩形 18"/>
          <p:cNvSpPr/>
          <p:nvPr/>
        </p:nvSpPr>
        <p:spPr>
          <a:xfrm flipH="1">
            <a:off x="500034" y="1178734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把一个三角形剪成两个小三角形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每个小三角形的内角和是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725938" y="2052137"/>
            <a:ext cx="63174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</a:p>
        </p:txBody>
      </p:sp>
      <p:sp>
        <p:nvSpPr>
          <p:cNvPr id="28" name="矩形 27"/>
          <p:cNvSpPr/>
          <p:nvPr/>
        </p:nvSpPr>
        <p:spPr>
          <a:xfrm flipH="1">
            <a:off x="559866" y="3596840"/>
            <a:ext cx="8226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一个等腰三角形的一个底角是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45°,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它的顶角是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1706210" y="4431558"/>
            <a:ext cx="6512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</a:p>
        </p:txBody>
      </p:sp>
      <p:sp>
        <p:nvSpPr>
          <p:cNvPr id="30" name="矩形 29"/>
          <p:cNvSpPr/>
          <p:nvPr/>
        </p:nvSpPr>
        <p:spPr>
          <a:xfrm>
            <a:off x="1161539" y="2700209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A.90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85875" y="2664252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282219" y="2640069"/>
            <a:ext cx="1630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99986" y="5076473"/>
            <a:ext cx="14237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A.90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24322" y="5040516"/>
            <a:ext cx="13837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20666" y="5016333"/>
            <a:ext cx="1406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692894" y="571480"/>
            <a:ext cx="42362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基础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选一选。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utoUpdateAnimBg="0"/>
      <p:bldP spid="29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848632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234056" y="683985"/>
            <a:ext cx="805272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探究</a:t>
            </a:r>
            <a:r>
              <a:rPr lang="zh-CN" sz="3200" dirty="0" smtClean="0">
                <a:solidFill>
                  <a:srgbClr val="FF3399"/>
                </a:solidFill>
                <a:latin typeface="华文楷体" pitchFamily="2" charset="-122"/>
                <a:ea typeface="华文楷体" pitchFamily="2" charset="-122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下面各组角中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可以是一个三角形三个内角的打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“√”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不是的打“✕”。</a:t>
            </a:r>
          </a:p>
        </p:txBody>
      </p:sp>
      <p:sp>
        <p:nvSpPr>
          <p:cNvPr id="30" name="矩形 29"/>
          <p:cNvSpPr/>
          <p:nvPr/>
        </p:nvSpPr>
        <p:spPr>
          <a:xfrm flipH="1">
            <a:off x="540296" y="2165882"/>
            <a:ext cx="6912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(1)60°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90°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40°(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5932323" y="2399245"/>
            <a:ext cx="1203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529135" y="3237291"/>
            <a:ext cx="69200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(2)50°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60°(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252770" y="3915773"/>
            <a:ext cx="6912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 (3)90°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60°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° 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5953389" y="3275618"/>
            <a:ext cx="1203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✕</a:t>
            </a:r>
            <a:endParaRPr lang="en-US" altLang="zh-CN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5953389" y="4145107"/>
            <a:ext cx="1203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√</a:t>
            </a:r>
          </a:p>
        </p:txBody>
      </p:sp>
      <p:sp>
        <p:nvSpPr>
          <p:cNvPr id="38" name="矩形 37"/>
          <p:cNvSpPr/>
          <p:nvPr/>
        </p:nvSpPr>
        <p:spPr>
          <a:xfrm flipH="1">
            <a:off x="540296" y="4789601"/>
            <a:ext cx="69120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(4)60°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70°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50°(</a:t>
            </a: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Text Box 8"/>
          <p:cNvSpPr txBox="1">
            <a:spLocks noChangeArrowheads="1"/>
          </p:cNvSpPr>
          <p:nvPr/>
        </p:nvSpPr>
        <p:spPr bwMode="auto">
          <a:xfrm>
            <a:off x="5958434" y="5058396"/>
            <a:ext cx="120383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宋体" panose="02010600030101010101" pitchFamily="2" charset="-122"/>
              </a:rPr>
              <a:t>√</a:t>
            </a:r>
            <a:endParaRPr lang="en-US" altLang="zh-CN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 autoUpdateAnimBg="0"/>
      <p:bldP spid="35" grpId="0" bldLvl="0" animBg="1" autoUpdateAnimBg="0"/>
      <p:bldP spid="36" grpId="0" bldLvl="0" animBg="1" autoUpdateAnimBg="0"/>
      <p:bldP spid="46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738273" y="683148"/>
            <a:ext cx="74514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小游戏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猜一猜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藏在信封后面的是什么三角形。</a:t>
            </a:r>
          </a:p>
        </p:txBody>
      </p:sp>
      <p:sp>
        <p:nvSpPr>
          <p:cNvPr id="52" name="TextBox 14"/>
          <p:cNvSpPr txBox="1"/>
          <p:nvPr/>
        </p:nvSpPr>
        <p:spPr>
          <a:xfrm>
            <a:off x="325812" y="4163865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直角三角形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321A8A"/>
              </a:clrFrom>
              <a:clrTo>
                <a:srgbClr val="321A8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700808"/>
            <a:ext cx="8607033" cy="2163712"/>
          </a:xfrm>
          <a:prstGeom prst="rect">
            <a:avLst/>
          </a:prstGeom>
        </p:spPr>
      </p:pic>
      <p:sp>
        <p:nvSpPr>
          <p:cNvPr id="9" name="TextBox 14"/>
          <p:cNvSpPr txBox="1"/>
          <p:nvPr/>
        </p:nvSpPr>
        <p:spPr>
          <a:xfrm>
            <a:off x="3275856" y="4163865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钝角三角形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6225900" y="4163864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锐角三角形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6225900" y="4741669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直角三角形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6225900" y="5374957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钝角三角形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591815" y="548680"/>
            <a:ext cx="79807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重点</a:t>
            </a:r>
            <a:r>
              <a:rPr lang="zh-CN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求未知角的度数。</a:t>
            </a:r>
          </a:p>
        </p:txBody>
      </p:sp>
      <p:sp>
        <p:nvSpPr>
          <p:cNvPr id="41" name="矩形 40"/>
          <p:cNvSpPr/>
          <p:nvPr/>
        </p:nvSpPr>
        <p:spPr>
          <a:xfrm>
            <a:off x="1633348" y="1923708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46°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98499" y="1268760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(1)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22737" y="4515134"/>
            <a:ext cx="20922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∠1=∠2=?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6611" y="2926927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ty23.jpg" descr="id:214750823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605" y="1124744"/>
            <a:ext cx="2255291" cy="1419950"/>
          </a:xfrm>
          <a:prstGeom prst="rect">
            <a:avLst/>
          </a:prstGeom>
        </p:spPr>
      </p:pic>
      <p:pic>
        <p:nvPicPr>
          <p:cNvPr id="21" name="ty24.jpg" descr="id:214750824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0605" y="2852936"/>
            <a:ext cx="2255291" cy="1535616"/>
          </a:xfrm>
          <a:prstGeom prst="rect">
            <a:avLst/>
          </a:prstGeom>
        </p:spPr>
      </p:pic>
      <p:pic>
        <p:nvPicPr>
          <p:cNvPr id="22" name="ty25.jpg" descr="id:2147508252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2614" y="4509120"/>
            <a:ext cx="2088232" cy="13938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460726" y="1923708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34°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94920" y="127563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88718" y="3811547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18856" y="292494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87076" y="5332671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20766" y="5351835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79160" y="4775771"/>
            <a:ext cx="9586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4570828"/>
            <a:ext cx="6623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79912" y="1491660"/>
            <a:ext cx="38667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°-46°-34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89897" y="1482949"/>
            <a:ext cx="1760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=100°</a:t>
            </a:r>
          </a:p>
        </p:txBody>
      </p:sp>
      <p:sp>
        <p:nvSpPr>
          <p:cNvPr id="36" name="矩形 35"/>
          <p:cNvSpPr/>
          <p:nvPr/>
        </p:nvSpPr>
        <p:spPr>
          <a:xfrm>
            <a:off x="3995936" y="3155776"/>
            <a:ext cx="25042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°-40°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12160" y="3140968"/>
            <a:ext cx="1503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</a:p>
        </p:txBody>
      </p:sp>
      <p:sp>
        <p:nvSpPr>
          <p:cNvPr id="39" name="矩形 38"/>
          <p:cNvSpPr/>
          <p:nvPr/>
        </p:nvSpPr>
        <p:spPr>
          <a:xfrm>
            <a:off x="3554557" y="5227093"/>
            <a:ext cx="37818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180°-70°)÷2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09600" y="5240338"/>
            <a:ext cx="1503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=55°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9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00034" y="548680"/>
            <a:ext cx="7429552" cy="1476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探究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已知∠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1=40°,∠2=60°,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求∠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3,∠4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的度数。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3344" y="2587554"/>
            <a:ext cx="880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∠3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4528" y="2582615"/>
            <a:ext cx="38988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=180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°-40°-60°</a:t>
            </a:r>
          </a:p>
        </p:txBody>
      </p:sp>
      <p:sp>
        <p:nvSpPr>
          <p:cNvPr id="14" name="矩形 13"/>
          <p:cNvSpPr/>
          <p:nvPr/>
        </p:nvSpPr>
        <p:spPr>
          <a:xfrm>
            <a:off x="821173" y="4725144"/>
            <a:ext cx="6213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</a:t>
            </a:r>
            <a:r>
              <a:rPr lang="zh-CN" altLang="en-US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：∠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80°,∠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100</a:t>
            </a:r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  <a:r>
              <a:rPr lang="zh-CN" altLang="en-US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5" name="ty26.jpg" descr="id:214750825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1896" y="1628800"/>
            <a:ext cx="3456384" cy="234601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05952" y="328498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18120" y="198884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62136" y="32658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49889" y="3265820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69296" y="2596490"/>
            <a:ext cx="1372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=80°</a:t>
            </a:r>
          </a:p>
        </p:txBody>
      </p:sp>
      <p:sp>
        <p:nvSpPr>
          <p:cNvPr id="22" name="矩形 21"/>
          <p:cNvSpPr/>
          <p:nvPr/>
        </p:nvSpPr>
        <p:spPr>
          <a:xfrm>
            <a:off x="433344" y="3492297"/>
            <a:ext cx="880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∠4</a:t>
            </a:r>
            <a:endParaRPr lang="zh-CN" altLang="en-US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9940" y="3469647"/>
            <a:ext cx="27382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=180°-80°</a:t>
            </a:r>
            <a:endParaRPr lang="en-US" altLang="zh-CN" sz="36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74052" y="3469647"/>
            <a:ext cx="1603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=100</a:t>
            </a:r>
            <a:r>
              <a:rPr lang="en-US" altLang="zh-CN" sz="36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4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Group 3"/>
          <p:cNvGrpSpPr/>
          <p:nvPr/>
        </p:nvGrpSpPr>
        <p:grpSpPr bwMode="auto">
          <a:xfrm>
            <a:off x="539552" y="1624038"/>
            <a:ext cx="1122363" cy="2216150"/>
            <a:chOff x="0" y="-3"/>
            <a:chExt cx="707" cy="1396"/>
          </a:xfrm>
        </p:grpSpPr>
        <p:sp>
          <p:nvSpPr>
            <p:cNvPr id="19460" name="AutoShape 4"/>
            <p:cNvSpPr>
              <a:spLocks noChangeArrowheads="1"/>
            </p:cNvSpPr>
            <p:nvPr/>
          </p:nvSpPr>
          <p:spPr bwMode="auto">
            <a:xfrm rot="5473158">
              <a:off x="-344" y="341"/>
              <a:ext cx="1396" cy="707"/>
            </a:xfrm>
            <a:prstGeom prst="horizontalScroll">
              <a:avLst>
                <a:gd name="adj" fmla="val 12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2400" b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160" y="144"/>
              <a:ext cx="384" cy="1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4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猜一猜</a:t>
              </a:r>
              <a:endPara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019942" y="3284984"/>
            <a:ext cx="6248400" cy="1794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三角形的三个内角的和可能是多少度</a:t>
            </a:r>
            <a:r>
              <a:rPr lang="en-US" altLang="zh-CN" sz="4000" dirty="0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3316086" y="5262299"/>
            <a:ext cx="20417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4800" dirty="0" smtClean="0">
                <a:solidFill>
                  <a:srgbClr val="FF3300"/>
                </a:solidFill>
                <a:ea typeface="宋体" panose="02010600030101010101" pitchFamily="2" charset="-122"/>
              </a:rPr>
              <a:t>180°</a:t>
            </a:r>
            <a:endParaRPr lang="zh-CN" altLang="en-US" sz="48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7" name="等腰三角形 1"/>
          <p:cNvSpPr/>
          <p:nvPr/>
        </p:nvSpPr>
        <p:spPr bwMode="auto">
          <a:xfrm>
            <a:off x="2019942" y="1362450"/>
            <a:ext cx="1800225" cy="1098550"/>
          </a:xfrm>
          <a:custGeom>
            <a:avLst/>
            <a:gdLst>
              <a:gd name="T0" fmla="*/ 0 w 1799927"/>
              <a:gd name="T1" fmla="*/ 1092197 h 1098052"/>
              <a:gd name="T2" fmla="*/ 1197659 w 1799927"/>
              <a:gd name="T3" fmla="*/ 0 h 1098052"/>
              <a:gd name="T4" fmla="*/ 1800225 w 1799927"/>
              <a:gd name="T5" fmla="*/ 1098550 h 1098052"/>
              <a:gd name="T6" fmla="*/ 0 w 1799927"/>
              <a:gd name="T7" fmla="*/ 1092197 h 10980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99927" h="1098052">
                <a:moveTo>
                  <a:pt x="0" y="1091702"/>
                </a:moveTo>
                <a:lnTo>
                  <a:pt x="1197461" y="0"/>
                </a:lnTo>
                <a:lnTo>
                  <a:pt x="1799927" y="1098052"/>
                </a:lnTo>
                <a:lnTo>
                  <a:pt x="0" y="1091702"/>
                </a:lnTo>
                <a:close/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等腰三角形 1"/>
          <p:cNvSpPr/>
          <p:nvPr/>
        </p:nvSpPr>
        <p:spPr bwMode="auto">
          <a:xfrm rot="7476191">
            <a:off x="4145823" y="1472158"/>
            <a:ext cx="2314664" cy="1079275"/>
          </a:xfrm>
          <a:custGeom>
            <a:avLst/>
            <a:gdLst>
              <a:gd name="T0" fmla="*/ 0 w 1799927"/>
              <a:gd name="T1" fmla="*/ 1092197 h 1098052"/>
              <a:gd name="T2" fmla="*/ 1197659 w 1799927"/>
              <a:gd name="T3" fmla="*/ 0 h 1098052"/>
              <a:gd name="T4" fmla="*/ 1800225 w 1799927"/>
              <a:gd name="T5" fmla="*/ 1098550 h 1098052"/>
              <a:gd name="T6" fmla="*/ 0 w 1799927"/>
              <a:gd name="T7" fmla="*/ 1092197 h 10980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99927" h="1098052">
                <a:moveTo>
                  <a:pt x="0" y="1091702"/>
                </a:moveTo>
                <a:lnTo>
                  <a:pt x="1197461" y="0"/>
                </a:lnTo>
                <a:lnTo>
                  <a:pt x="1799927" y="1098052"/>
                </a:lnTo>
                <a:lnTo>
                  <a:pt x="0" y="1091702"/>
                </a:lnTo>
                <a:close/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等腰三角形 1"/>
          <p:cNvSpPr/>
          <p:nvPr/>
        </p:nvSpPr>
        <p:spPr bwMode="auto">
          <a:xfrm>
            <a:off x="6372200" y="1857401"/>
            <a:ext cx="2174755" cy="555410"/>
          </a:xfrm>
          <a:custGeom>
            <a:avLst/>
            <a:gdLst>
              <a:gd name="T0" fmla="*/ 0 w 1799927"/>
              <a:gd name="T1" fmla="*/ 1092197 h 1098052"/>
              <a:gd name="T2" fmla="*/ 1197659 w 1799927"/>
              <a:gd name="T3" fmla="*/ 0 h 1098052"/>
              <a:gd name="T4" fmla="*/ 1800225 w 1799927"/>
              <a:gd name="T5" fmla="*/ 1098550 h 1098052"/>
              <a:gd name="T6" fmla="*/ 0 w 1799927"/>
              <a:gd name="T7" fmla="*/ 1092197 h 109805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99927" h="1098052">
                <a:moveTo>
                  <a:pt x="0" y="1091702"/>
                </a:moveTo>
                <a:lnTo>
                  <a:pt x="1197461" y="0"/>
                </a:lnTo>
                <a:lnTo>
                  <a:pt x="1799927" y="1098052"/>
                </a:lnTo>
                <a:lnTo>
                  <a:pt x="0" y="1091702"/>
                </a:lnTo>
                <a:close/>
              </a:path>
            </a:pathLst>
          </a:custGeom>
          <a:noFill/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  <p:bldP spid="1946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/>
          <p:nvPr/>
        </p:nvGrpSpPr>
        <p:grpSpPr bwMode="auto">
          <a:xfrm>
            <a:off x="322263" y="1790700"/>
            <a:ext cx="4032250" cy="2746375"/>
            <a:chOff x="0" y="0"/>
            <a:chExt cx="2540" cy="1730"/>
          </a:xfrm>
        </p:grpSpPr>
        <p:sp>
          <p:nvSpPr>
            <p:cNvPr id="20483" name="未知"/>
            <p:cNvSpPr/>
            <p:nvPr/>
          </p:nvSpPr>
          <p:spPr bwMode="auto">
            <a:xfrm>
              <a:off x="0" y="0"/>
              <a:ext cx="2540" cy="1724"/>
            </a:xfrm>
            <a:custGeom>
              <a:avLst/>
              <a:gdLst>
                <a:gd name="T0" fmla="*/ 1679 w 2540"/>
                <a:gd name="T1" fmla="*/ 0 h 1724"/>
                <a:gd name="T2" fmla="*/ 0 w 2540"/>
                <a:gd name="T3" fmla="*/ 1724 h 1724"/>
                <a:gd name="T4" fmla="*/ 2540 w 2540"/>
                <a:gd name="T5" fmla="*/ 1724 h 1724"/>
                <a:gd name="T6" fmla="*/ 1679 w 2540"/>
                <a:gd name="T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0" h="1724">
                  <a:moveTo>
                    <a:pt x="1679" y="0"/>
                  </a:moveTo>
                  <a:lnTo>
                    <a:pt x="0" y="1724"/>
                  </a:lnTo>
                  <a:lnTo>
                    <a:pt x="2540" y="1724"/>
                  </a:lnTo>
                  <a:lnTo>
                    <a:pt x="167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grpSp>
          <p:nvGrpSpPr>
            <p:cNvPr id="20484" name="Group 4"/>
            <p:cNvGrpSpPr/>
            <p:nvPr/>
          </p:nvGrpSpPr>
          <p:grpSpPr bwMode="auto">
            <a:xfrm>
              <a:off x="0" y="0"/>
              <a:ext cx="2540" cy="1730"/>
              <a:chOff x="0" y="0"/>
              <a:chExt cx="2997" cy="2041"/>
            </a:xfrm>
          </p:grpSpPr>
          <p:sp>
            <p:nvSpPr>
              <p:cNvPr id="20485" name="Line 5"/>
              <p:cNvSpPr>
                <a:spLocks noChangeShapeType="1"/>
              </p:cNvSpPr>
              <p:nvPr/>
            </p:nvSpPr>
            <p:spPr bwMode="auto">
              <a:xfrm>
                <a:off x="0" y="2028"/>
                <a:ext cx="2997" cy="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6" name="Line 6"/>
              <p:cNvSpPr>
                <a:spLocks noChangeShapeType="1"/>
              </p:cNvSpPr>
              <p:nvPr/>
            </p:nvSpPr>
            <p:spPr bwMode="auto">
              <a:xfrm flipV="1">
                <a:off x="2" y="0"/>
                <a:ext cx="2025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7" name="Line 7"/>
              <p:cNvSpPr>
                <a:spLocks noChangeShapeType="1"/>
              </p:cNvSpPr>
              <p:nvPr/>
            </p:nvSpPr>
            <p:spPr bwMode="auto">
              <a:xfrm>
                <a:off x="1998" y="0"/>
                <a:ext cx="998" cy="204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488" name="未知"/>
          <p:cNvSpPr/>
          <p:nvPr/>
        </p:nvSpPr>
        <p:spPr bwMode="auto">
          <a:xfrm>
            <a:off x="1547813" y="3355975"/>
            <a:ext cx="1079500" cy="1152525"/>
          </a:xfrm>
          <a:custGeom>
            <a:avLst/>
            <a:gdLst>
              <a:gd name="T0" fmla="*/ 0 w 684"/>
              <a:gd name="T1" fmla="*/ 0 h 780"/>
              <a:gd name="T2" fmla="*/ 156 w 684"/>
              <a:gd name="T3" fmla="*/ 120 h 780"/>
              <a:gd name="T4" fmla="*/ 216 w 684"/>
              <a:gd name="T5" fmla="*/ 216 h 780"/>
              <a:gd name="T6" fmla="*/ 324 w 684"/>
              <a:gd name="T7" fmla="*/ 240 h 780"/>
              <a:gd name="T8" fmla="*/ 420 w 684"/>
              <a:gd name="T9" fmla="*/ 468 h 780"/>
              <a:gd name="T10" fmla="*/ 528 w 684"/>
              <a:gd name="T11" fmla="*/ 540 h 780"/>
              <a:gd name="T12" fmla="*/ 564 w 684"/>
              <a:gd name="T13" fmla="*/ 588 h 780"/>
              <a:gd name="T14" fmla="*/ 636 w 684"/>
              <a:gd name="T15" fmla="*/ 636 h 780"/>
              <a:gd name="T16" fmla="*/ 684 w 684"/>
              <a:gd name="T17" fmla="*/ 780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4" h="780">
                <a:moveTo>
                  <a:pt x="0" y="0"/>
                </a:moveTo>
                <a:cubicBezTo>
                  <a:pt x="71" y="18"/>
                  <a:pt x="112" y="61"/>
                  <a:pt x="156" y="120"/>
                </a:cubicBezTo>
                <a:cubicBezTo>
                  <a:pt x="175" y="146"/>
                  <a:pt x="184" y="198"/>
                  <a:pt x="216" y="216"/>
                </a:cubicBezTo>
                <a:cubicBezTo>
                  <a:pt x="248" y="234"/>
                  <a:pt x="289" y="228"/>
                  <a:pt x="324" y="240"/>
                </a:cubicBezTo>
                <a:cubicBezTo>
                  <a:pt x="381" y="325"/>
                  <a:pt x="333" y="398"/>
                  <a:pt x="420" y="468"/>
                </a:cubicBezTo>
                <a:cubicBezTo>
                  <a:pt x="420" y="468"/>
                  <a:pt x="510" y="528"/>
                  <a:pt x="528" y="540"/>
                </a:cubicBezTo>
                <a:cubicBezTo>
                  <a:pt x="545" y="551"/>
                  <a:pt x="549" y="575"/>
                  <a:pt x="564" y="588"/>
                </a:cubicBezTo>
                <a:cubicBezTo>
                  <a:pt x="586" y="607"/>
                  <a:pt x="636" y="636"/>
                  <a:pt x="636" y="636"/>
                </a:cubicBezTo>
                <a:cubicBezTo>
                  <a:pt x="657" y="698"/>
                  <a:pt x="615" y="780"/>
                  <a:pt x="684" y="78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0489" name="未知"/>
          <p:cNvSpPr/>
          <p:nvPr/>
        </p:nvSpPr>
        <p:spPr bwMode="auto">
          <a:xfrm rot="21478896">
            <a:off x="2266950" y="3355975"/>
            <a:ext cx="1511300" cy="717550"/>
          </a:xfrm>
          <a:custGeom>
            <a:avLst/>
            <a:gdLst>
              <a:gd name="T0" fmla="*/ 0 w 900"/>
              <a:gd name="T1" fmla="*/ 480 h 486"/>
              <a:gd name="T2" fmla="*/ 348 w 900"/>
              <a:gd name="T3" fmla="*/ 468 h 486"/>
              <a:gd name="T4" fmla="*/ 408 w 900"/>
              <a:gd name="T5" fmla="*/ 384 h 486"/>
              <a:gd name="T6" fmla="*/ 504 w 900"/>
              <a:gd name="T7" fmla="*/ 312 h 486"/>
              <a:gd name="T8" fmla="*/ 552 w 900"/>
              <a:gd name="T9" fmla="*/ 192 h 486"/>
              <a:gd name="T10" fmla="*/ 624 w 900"/>
              <a:gd name="T11" fmla="*/ 144 h 486"/>
              <a:gd name="T12" fmla="*/ 696 w 900"/>
              <a:gd name="T13" fmla="*/ 84 h 486"/>
              <a:gd name="T14" fmla="*/ 804 w 900"/>
              <a:gd name="T15" fmla="*/ 48 h 486"/>
              <a:gd name="T16" fmla="*/ 900 w 900"/>
              <a:gd name="T17" fmla="*/ 0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00" h="486">
                <a:moveTo>
                  <a:pt x="0" y="480"/>
                </a:moveTo>
                <a:cubicBezTo>
                  <a:pt x="116" y="476"/>
                  <a:pt x="233" y="486"/>
                  <a:pt x="348" y="468"/>
                </a:cubicBezTo>
                <a:cubicBezTo>
                  <a:pt x="361" y="466"/>
                  <a:pt x="396" y="395"/>
                  <a:pt x="408" y="384"/>
                </a:cubicBezTo>
                <a:cubicBezTo>
                  <a:pt x="438" y="357"/>
                  <a:pt x="504" y="312"/>
                  <a:pt x="504" y="312"/>
                </a:cubicBezTo>
                <a:cubicBezTo>
                  <a:pt x="517" y="273"/>
                  <a:pt x="519" y="221"/>
                  <a:pt x="552" y="192"/>
                </a:cubicBezTo>
                <a:cubicBezTo>
                  <a:pt x="574" y="173"/>
                  <a:pt x="600" y="160"/>
                  <a:pt x="624" y="144"/>
                </a:cubicBezTo>
                <a:cubicBezTo>
                  <a:pt x="681" y="106"/>
                  <a:pt x="637" y="110"/>
                  <a:pt x="696" y="84"/>
                </a:cubicBezTo>
                <a:cubicBezTo>
                  <a:pt x="731" y="69"/>
                  <a:pt x="772" y="69"/>
                  <a:pt x="804" y="48"/>
                </a:cubicBezTo>
                <a:cubicBezTo>
                  <a:pt x="836" y="27"/>
                  <a:pt x="866" y="17"/>
                  <a:pt x="900" y="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20490" name="Group 10"/>
          <p:cNvGrpSpPr/>
          <p:nvPr/>
        </p:nvGrpSpPr>
        <p:grpSpPr bwMode="auto">
          <a:xfrm>
            <a:off x="1403350" y="1754188"/>
            <a:ext cx="2520950" cy="2466975"/>
            <a:chOff x="0" y="0"/>
            <a:chExt cx="1588" cy="1570"/>
          </a:xfrm>
        </p:grpSpPr>
        <p:pic>
          <p:nvPicPr>
            <p:cNvPr id="20491" name="Picture 11" descr="你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88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2" name="Text Box 12"/>
            <p:cNvSpPr txBox="1">
              <a:spLocks noChangeArrowheads="1"/>
            </p:cNvSpPr>
            <p:nvPr/>
          </p:nvSpPr>
          <p:spPr bwMode="auto">
            <a:xfrm>
              <a:off x="860" y="186"/>
              <a:ext cx="274" cy="4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0493" name="Group 13"/>
          <p:cNvGrpSpPr/>
          <p:nvPr/>
        </p:nvGrpSpPr>
        <p:grpSpPr bwMode="auto">
          <a:xfrm>
            <a:off x="2193925" y="3213100"/>
            <a:ext cx="2232025" cy="1368425"/>
            <a:chOff x="0" y="0"/>
            <a:chExt cx="1406" cy="828"/>
          </a:xfrm>
        </p:grpSpPr>
        <p:pic>
          <p:nvPicPr>
            <p:cNvPr id="20494" name="Picture 14" descr="脸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06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5" name="Text Box 15"/>
            <p:cNvSpPr txBox="1">
              <a:spLocks noChangeArrowheads="1"/>
            </p:cNvSpPr>
            <p:nvPr/>
          </p:nvSpPr>
          <p:spPr bwMode="auto">
            <a:xfrm>
              <a:off x="907" y="379"/>
              <a:ext cx="27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20496" name="Group 16"/>
          <p:cNvGrpSpPr/>
          <p:nvPr/>
        </p:nvGrpSpPr>
        <p:grpSpPr bwMode="auto">
          <a:xfrm>
            <a:off x="5724525" y="2160588"/>
            <a:ext cx="2447925" cy="2420937"/>
            <a:chOff x="0" y="0"/>
            <a:chExt cx="1587" cy="1570"/>
          </a:xfrm>
        </p:grpSpPr>
        <p:pic>
          <p:nvPicPr>
            <p:cNvPr id="20497" name="Picture 17" descr="你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87" cy="1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8" name="Text Box 18"/>
            <p:cNvSpPr txBox="1">
              <a:spLocks noChangeArrowheads="1"/>
            </p:cNvSpPr>
            <p:nvPr/>
          </p:nvSpPr>
          <p:spPr bwMode="auto">
            <a:xfrm>
              <a:off x="495" y="953"/>
              <a:ext cx="282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0499" name="Group 19"/>
          <p:cNvGrpSpPr/>
          <p:nvPr/>
        </p:nvGrpSpPr>
        <p:grpSpPr bwMode="auto">
          <a:xfrm>
            <a:off x="250825" y="3016250"/>
            <a:ext cx="2447925" cy="1601788"/>
            <a:chOff x="0" y="0"/>
            <a:chExt cx="1542" cy="1009"/>
          </a:xfrm>
        </p:grpSpPr>
        <p:pic>
          <p:nvPicPr>
            <p:cNvPr id="20500" name="Picture 20" descr="我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542" cy="10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1" name="Text Box 21"/>
            <p:cNvSpPr txBox="1">
              <a:spLocks noChangeArrowheads="1"/>
            </p:cNvSpPr>
            <p:nvPr/>
          </p:nvSpPr>
          <p:spPr bwMode="auto">
            <a:xfrm>
              <a:off x="272" y="593"/>
              <a:ext cx="27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20502" name="Group 22"/>
          <p:cNvGrpSpPr/>
          <p:nvPr/>
        </p:nvGrpSpPr>
        <p:grpSpPr bwMode="auto">
          <a:xfrm>
            <a:off x="4859338" y="4437063"/>
            <a:ext cx="3960812" cy="144462"/>
            <a:chOff x="0" y="0"/>
            <a:chExt cx="2495" cy="91"/>
          </a:xfrm>
        </p:grpSpPr>
        <p:sp>
          <p:nvSpPr>
            <p:cNvPr id="20503" name="Line 23"/>
            <p:cNvSpPr>
              <a:spLocks noChangeShapeType="1"/>
            </p:cNvSpPr>
            <p:nvPr/>
          </p:nvSpPr>
          <p:spPr bwMode="auto">
            <a:xfrm>
              <a:off x="0" y="45"/>
              <a:ext cx="2495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20504" name="Oval 24"/>
            <p:cNvSpPr>
              <a:spLocks noChangeArrowheads="1"/>
            </p:cNvSpPr>
            <p:nvPr/>
          </p:nvSpPr>
          <p:spPr bwMode="auto">
            <a:xfrm>
              <a:off x="1089" y="0"/>
              <a:ext cx="85" cy="9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86872" y="772856"/>
            <a:ext cx="1720641" cy="71006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拼一拼</a:t>
            </a:r>
            <a:endParaRPr lang="zh-CN" altLang="en-US" sz="4000" dirty="0">
              <a:solidFill>
                <a:schemeClr val="tx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4632325" y="6318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20507" name="AutoShape 27"/>
          <p:cNvSpPr>
            <a:spLocks noChangeArrowheads="1"/>
          </p:cNvSpPr>
          <p:nvPr/>
        </p:nvSpPr>
        <p:spPr bwMode="auto">
          <a:xfrm>
            <a:off x="1849525" y="782932"/>
            <a:ext cx="6480770" cy="852797"/>
          </a:xfrm>
          <a:prstGeom prst="wedgeRoundRectCallout">
            <a:avLst>
              <a:gd name="adj1" fmla="val -23662"/>
              <a:gd name="adj2" fmla="val 40417"/>
              <a:gd name="adj3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r>
              <a:rPr lang="zh-CN" altLang="en-US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三角形的内角和是</a:t>
            </a:r>
            <a:r>
              <a:rPr lang="en-US" altLang="zh-CN" sz="4400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180</a:t>
            </a:r>
            <a:r>
              <a:rPr lang="zh-CN" altLang="en-US" sz="4400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度。</a:t>
            </a:r>
            <a:endParaRPr lang="zh-CN" altLang="en-US" sz="4400" b="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600" b="0" dirty="0">
              <a:ea typeface="宋体" panose="02010600030101010101" pitchFamily="2" charset="-122"/>
            </a:endParaRP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746125" y="59658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622320" y="5105400"/>
            <a:ext cx="37528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dirty="0">
                <a:solidFill>
                  <a:srgbClr val="FF0000"/>
                </a:solidFill>
                <a:ea typeface="宋体" panose="02010600030101010101" pitchFamily="2" charset="-122"/>
              </a:rPr>
              <a:t>∠</a:t>
            </a:r>
            <a:r>
              <a:rPr lang="en-US" altLang="zh-CN" sz="4800" dirty="0">
                <a:solidFill>
                  <a:srgbClr val="FF0000"/>
                </a:solidFill>
                <a:ea typeface="宋体" panose="02010600030101010101" pitchFamily="2" charset="-122"/>
              </a:rPr>
              <a:t>1+∠2+∠3</a:t>
            </a: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3962400" y="5105400"/>
            <a:ext cx="539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800">
                <a:solidFill>
                  <a:srgbClr val="FF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4708425" y="5105399"/>
            <a:ext cx="14097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800" dirty="0">
                <a:solidFill>
                  <a:srgbClr val="FF0000"/>
                </a:solidFill>
                <a:ea typeface="黑体" panose="02010609060101010101" pitchFamily="49" charset="-122"/>
              </a:rPr>
              <a:t>平角</a:t>
            </a: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6400800" y="5105400"/>
            <a:ext cx="21717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800" dirty="0">
                <a:solidFill>
                  <a:srgbClr val="FF0000"/>
                </a:solidFill>
                <a:ea typeface="宋体" panose="02010600030101010101" pitchFamily="2" charset="-122"/>
              </a:rPr>
              <a:t>=180°</a:t>
            </a:r>
          </a:p>
        </p:txBody>
      </p:sp>
    </p:spTree>
  </p:cSld>
  <p:clrMapOvr>
    <a:masterClrMapping/>
  </p:clrMapOvr>
  <p:transition spd="slow">
    <p:randomBa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48148E-6 L 0.68507 -0.0039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0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24826 -0.0011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20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0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  <p:bldP spid="20489" grpId="0" animBg="1"/>
      <p:bldP spid="20507" grpId="0" animBg="1" autoUpdateAnimBg="0"/>
      <p:bldP spid="20510" grpId="0" autoUpdateAnimBg="0"/>
      <p:bldP spid="20511" grpId="0" autoUpdateAnimBg="0"/>
      <p:bldP spid="205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19718" y="3070551"/>
            <a:ext cx="3769908" cy="2844521"/>
          </a:xfrm>
          <a:prstGeom prst="rect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637772" y="3077701"/>
            <a:ext cx="3733800" cy="2819400"/>
          </a:xfrm>
          <a:prstGeom prst="flowChartMerg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solidFill>
                <a:srgbClr val="FF9900"/>
              </a:solidFill>
              <a:ea typeface="宋体" panose="02010600030101010101" pitchFamily="2" charset="-122"/>
            </a:endParaRPr>
          </a:p>
        </p:txBody>
      </p:sp>
      <p:sp>
        <p:nvSpPr>
          <p:cNvPr id="21507" name="Arc 3"/>
          <p:cNvSpPr/>
          <p:nvPr/>
        </p:nvSpPr>
        <p:spPr bwMode="auto">
          <a:xfrm rot="19644445">
            <a:off x="4260850" y="5115268"/>
            <a:ext cx="533400" cy="457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343400" y="4526305"/>
            <a:ext cx="4443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 b="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2619718" y="3074126"/>
            <a:ext cx="1905000" cy="2819400"/>
          </a:xfrm>
          <a:prstGeom prst="rtTriangl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21510" name="Arc 6"/>
          <p:cNvSpPr/>
          <p:nvPr/>
        </p:nvSpPr>
        <p:spPr bwMode="auto">
          <a:xfrm rot="15253995">
            <a:off x="3800475" y="5362918"/>
            <a:ext cx="454025" cy="457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81400" y="5364505"/>
            <a:ext cx="184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endParaRPr lang="zh-CN" altLang="en-US" sz="32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352800" y="5135905"/>
            <a:ext cx="4443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 b="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 flipH="1">
            <a:off x="4485600" y="3077701"/>
            <a:ext cx="1905000" cy="2819400"/>
          </a:xfrm>
          <a:prstGeom prst="rtTriangl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21514" name="Arc 10"/>
          <p:cNvSpPr/>
          <p:nvPr/>
        </p:nvSpPr>
        <p:spPr bwMode="auto">
          <a:xfrm>
            <a:off x="4876800" y="5364505"/>
            <a:ext cx="381000" cy="533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181600" y="5059705"/>
            <a:ext cx="4443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4000" b="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1979712" y="5826437"/>
            <a:ext cx="527099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三角形内角和</a:t>
            </a:r>
            <a:r>
              <a:rPr lang="en-US" altLang="zh-CN" sz="44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=180°</a:t>
            </a:r>
          </a:p>
        </p:txBody>
      </p:sp>
      <p:sp>
        <p:nvSpPr>
          <p:cNvPr id="21517" name="Text Box 13"/>
          <p:cNvSpPr txBox="1">
            <a:spLocks noChangeArrowheads="1"/>
          </p:cNvSpPr>
          <p:nvPr/>
        </p:nvSpPr>
        <p:spPr bwMode="auto">
          <a:xfrm>
            <a:off x="467544" y="1124744"/>
            <a:ext cx="187743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0" dirty="0">
                <a:solidFill>
                  <a:srgbClr val="C0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折一折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 flipV="1">
            <a:off x="2635982" y="463863"/>
            <a:ext cx="3733800" cy="2622897"/>
          </a:xfrm>
          <a:prstGeom prst="flowChartMerg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solidFill>
                <a:srgbClr val="FF9900"/>
              </a:solidFill>
              <a:ea typeface="宋体" panose="02010600030101010101" pitchFamily="2" charset="-122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 flipH="1">
            <a:off x="688621" y="3070551"/>
            <a:ext cx="1939229" cy="2819400"/>
          </a:xfrm>
          <a:prstGeom prst="rtTriangl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6400779" y="3095672"/>
            <a:ext cx="1905000" cy="2819400"/>
          </a:xfrm>
          <a:prstGeom prst="rtTriangle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800" b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 autoUpdateAnimBg="0"/>
      <p:bldP spid="21507" grpId="0" animBg="1"/>
      <p:bldP spid="21508" grpId="0" autoUpdateAnimBg="0"/>
      <p:bldP spid="21509" grpId="0" bldLvl="0" animBg="1" autoUpdateAnimBg="0"/>
      <p:bldP spid="21510" grpId="0" animBg="1"/>
      <p:bldP spid="21512" grpId="0" autoUpdateAnimBg="0"/>
      <p:bldP spid="21513" grpId="0" animBg="1" autoUpdateAnimBg="0"/>
      <p:bldP spid="21514" grpId="0" animBg="1"/>
      <p:bldP spid="21515" grpId="0" autoUpdateAnimBg="0"/>
      <p:bldP spid="21516" grpId="0" autoUpdateAnimBg="0"/>
      <p:bldP spid="14" grpId="0" animBg="1" autoUpdateAnimBg="0"/>
      <p:bldP spid="15" grpId="0" bldLvl="0" animBg="1" autoUpdateAnimBg="0"/>
      <p:bldP spid="1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2" name="矩形 1"/>
          <p:cNvSpPr/>
          <p:nvPr/>
        </p:nvSpPr>
        <p:spPr>
          <a:xfrm>
            <a:off x="323528" y="752137"/>
            <a:ext cx="30916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选一选。</a:t>
            </a:r>
          </a:p>
        </p:txBody>
      </p:sp>
      <p:sp>
        <p:nvSpPr>
          <p:cNvPr id="3" name="矩形 2"/>
          <p:cNvSpPr/>
          <p:nvPr/>
        </p:nvSpPr>
        <p:spPr>
          <a:xfrm>
            <a:off x="607723" y="1398551"/>
            <a:ext cx="7740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一个等腰三角形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顶角是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100°,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一个底角是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607723" y="3626419"/>
            <a:ext cx="7740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一个三角形中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有一个角是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65°,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另外的两个角可能是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403648" y="3098479"/>
            <a:ext cx="2608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A.140°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7304" y="3071491"/>
            <a:ext cx="22394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B.40°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7296" y="3058915"/>
            <a:ext cx="2253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C.55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5616" y="5214937"/>
            <a:ext cx="5002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A.95°,20°	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15602" y="5179153"/>
            <a:ext cx="37375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B.45°,80°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82802" y="4968715"/>
            <a:ext cx="28611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C.65°,60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°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3648" y="2247507"/>
            <a:ext cx="741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B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8522" y="4284077"/>
            <a:ext cx="7848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15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16788" y="620688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67</a:t>
            </a:r>
            <a:r>
              <a:rPr lang="zh-CN" altLang="en-US" sz="3200" dirty="0">
                <a:latin typeface="+mn-ea"/>
                <a:ea typeface="+mn-ea"/>
              </a:rPr>
              <a:t>页“做一做”。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571472" y="1428736"/>
            <a:ext cx="7643387" cy="1476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在右图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中，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1=140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∠3=25°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。求∠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的度数。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71604" y="4292750"/>
            <a:ext cx="13756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2= 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01598" y="4292750"/>
            <a:ext cx="43749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180°-140°-25</a:t>
            </a:r>
            <a:r>
              <a:rPr lang="en-US" altLang="zh-CN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°=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6514" y="4292750"/>
            <a:ext cx="1218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15°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152779"/>
            <a:ext cx="42767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59664" y="428604"/>
            <a:ext cx="59554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1.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67</a:t>
            </a:r>
            <a:r>
              <a:rPr lang="zh-CN" altLang="en-US" sz="3200" dirty="0">
                <a:latin typeface="+mn-ea"/>
                <a:ea typeface="+mn-ea"/>
              </a:rPr>
              <a:t>页“做一做”。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428595" y="1142984"/>
            <a:ext cx="82868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把下面这个三角形沿虚线剪成两个小三角形，每个小三角形的内角和是多少度？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11597" y="5550331"/>
            <a:ext cx="17411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180°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838" y="2888540"/>
            <a:ext cx="8149610" cy="243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45721" y="500042"/>
            <a:ext cx="73981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完成教材第</a:t>
            </a:r>
            <a:r>
              <a:rPr lang="en-US" altLang="zh-CN" sz="3200" dirty="0">
                <a:latin typeface="+mn-ea"/>
                <a:ea typeface="+mn-ea"/>
              </a:rPr>
              <a:t>69</a:t>
            </a:r>
            <a:r>
              <a:rPr lang="zh-CN" altLang="en-US" sz="3200" dirty="0">
                <a:latin typeface="+mn-ea"/>
                <a:ea typeface="+mn-ea"/>
              </a:rPr>
              <a:t>页“练习十六”第</a:t>
            </a:r>
            <a:r>
              <a:rPr lang="en-US" altLang="zh-CN" sz="3200" dirty="0">
                <a:latin typeface="+mn-ea"/>
                <a:ea typeface="+mn-ea"/>
              </a:rPr>
              <a:t>1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10" name="矩形 9"/>
          <p:cNvSpPr/>
          <p:nvPr/>
        </p:nvSpPr>
        <p:spPr>
          <a:xfrm flipH="1">
            <a:off x="179511" y="1357298"/>
            <a:ext cx="76328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算出下面各个未知角的度数。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4145" y="424339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688" y="2276872"/>
            <a:ext cx="88106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475656" y="4229387"/>
            <a:ext cx="3494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°-65°-37°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9724" y="4229387"/>
            <a:ext cx="1372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=78°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3750" y="4917739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95261" y="4903732"/>
            <a:ext cx="2188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90°-30°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19872" y="4889725"/>
            <a:ext cx="1372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4145" y="5557204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75656" y="5543197"/>
            <a:ext cx="3494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°-25°-20°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29724" y="5543197"/>
            <a:ext cx="16033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=135°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演示</Application>
  <PresentationFormat>全屏显示(4:3)</PresentationFormat>
  <Paragraphs>190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人教版数学四年级下第5单元</dc:title>
  <dc:creator>吉林梓翰教育图书有限公司</dc:creator>
  <cp:lastModifiedBy>lenovop</cp:lastModifiedBy>
  <cp:revision>662</cp:revision>
  <dcterms:created xsi:type="dcterms:W3CDTF">2015-11-21T07:20:00Z</dcterms:created>
  <dcterms:modified xsi:type="dcterms:W3CDTF">2021-11-01T03:38:25Z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